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504476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123</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22650828"/>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ea typeface="Yu Gothic UI Semilight" pitchFamily="34" charset="-128"/>
                          <a:cs typeface="Times New Roman" pitchFamily="18" charset="0"/>
                        </a:rPr>
                        <a:t>10</a:t>
                      </a:r>
                      <a:endParaRPr lang="ru-RU" sz="1100" b="0" i="0" u="none" strike="noStrike" dirty="0">
                        <a:solidFill>
                          <a:srgbClr val="000000"/>
                        </a:solidFill>
                        <a:effectLst/>
                        <a:latin typeface="Times New Roman" pitchFamily="18" charset="0"/>
                        <a:ea typeface="Yu Gothic UI Semilight" pitchFamily="34" charset="-128"/>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ea typeface="Yu Gothic UI Semilight" pitchFamily="34" charset="-128"/>
                          <a:cs typeface="Times New Roman" pitchFamily="18" charset="0"/>
                        </a:rPr>
                        <a:t>0,019</a:t>
                      </a:r>
                      <a:endParaRPr lang="ru-RU" sz="1100" b="0" i="0" u="none" strike="noStrike" dirty="0">
                        <a:solidFill>
                          <a:srgbClr val="000000"/>
                        </a:solidFill>
                        <a:effectLst/>
                        <a:latin typeface="Times New Roman" pitchFamily="18" charset="0"/>
                        <a:ea typeface="Yu Gothic UI Semilight" pitchFamily="34" charset="-128"/>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ea typeface="Yu Gothic UI Semilight" pitchFamily="34" charset="-128"/>
                          <a:cs typeface="Times New Roman" pitchFamily="18" charset="0"/>
                        </a:rPr>
                        <a:t>860</a:t>
                      </a:r>
                      <a:endParaRPr lang="ru-RU" sz="1100" b="0" i="0" u="none" strike="noStrike" dirty="0">
                        <a:solidFill>
                          <a:srgbClr val="000000"/>
                        </a:solidFill>
                        <a:effectLst/>
                        <a:latin typeface="Times New Roman" pitchFamily="18" charset="0"/>
                        <a:ea typeface="Yu Gothic UI Semilight" pitchFamily="34" charset="-128"/>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ea typeface="Yu Gothic UI Semilight" pitchFamily="34" charset="-128"/>
                          <a:cs typeface="Times New Roman" pitchFamily="18" charset="0"/>
                        </a:rPr>
                        <a:t>0,172</a:t>
                      </a:r>
                      <a:endParaRPr lang="ru-RU" sz="1100" b="0" i="0" u="none" strike="noStrike" dirty="0">
                        <a:solidFill>
                          <a:srgbClr val="000000"/>
                        </a:solidFill>
                        <a:effectLst/>
                        <a:latin typeface="Times New Roman" pitchFamily="18" charset="0"/>
                        <a:ea typeface="Yu Gothic UI Semilight" pitchFamily="34" charset="-128"/>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ea typeface="Yu Gothic UI Semilight" pitchFamily="34" charset="-128"/>
                          <a:cs typeface="Times New Roman" pitchFamily="18" charset="0"/>
                        </a:rPr>
                        <a:t>73</a:t>
                      </a:r>
                      <a:endParaRPr lang="ru-RU" sz="1100" b="0" i="0" u="none" strike="noStrike" dirty="0">
                        <a:solidFill>
                          <a:srgbClr val="000000"/>
                        </a:solidFill>
                        <a:effectLst/>
                        <a:latin typeface="Times New Roman" pitchFamily="18" charset="0"/>
                        <a:ea typeface="Yu Gothic UI Semilight" pitchFamily="34" charset="-128"/>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ea typeface="Yu Gothic UI Semilight" pitchFamily="34" charset="-128"/>
                          <a:cs typeface="Times New Roman" pitchFamily="18" charset="0"/>
                        </a:rPr>
                        <a:t>0,364</a:t>
                      </a:r>
                      <a:endParaRPr lang="ru-RU" sz="1100" b="0" i="0" u="none" strike="noStrike" dirty="0">
                        <a:solidFill>
                          <a:srgbClr val="000000"/>
                        </a:solidFill>
                        <a:effectLst/>
                        <a:latin typeface="Times New Roman" pitchFamily="18" charset="0"/>
                        <a:ea typeface="Yu Gothic UI Semilight" pitchFamily="34" charset="-128"/>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ea typeface="Yu Gothic UI Semilight" pitchFamily="34" charset="-128"/>
                          <a:cs typeface="Times New Roman" pitchFamily="18" charset="0"/>
                        </a:rPr>
                        <a:t>14</a:t>
                      </a:r>
                      <a:endParaRPr lang="ru-RU" sz="1100" b="0" i="0" u="none" strike="noStrike" dirty="0">
                        <a:solidFill>
                          <a:srgbClr val="000000"/>
                        </a:solidFill>
                        <a:effectLst/>
                        <a:latin typeface="Times New Roman" pitchFamily="18" charset="0"/>
                        <a:ea typeface="Yu Gothic UI Semilight" pitchFamily="34" charset="-128"/>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ea typeface="Yu Gothic UI Semilight" pitchFamily="34" charset="-128"/>
                          <a:cs typeface="Times New Roman" pitchFamily="18" charset="0"/>
                        </a:rPr>
                        <a:t>0,035</a:t>
                      </a:r>
                      <a:endParaRPr lang="ru-RU" sz="1100" b="0" i="0" u="none" strike="noStrike" dirty="0">
                        <a:solidFill>
                          <a:srgbClr val="000000"/>
                        </a:solidFill>
                        <a:effectLst/>
                        <a:latin typeface="Times New Roman" pitchFamily="18" charset="0"/>
                        <a:ea typeface="Yu Gothic UI Semilight" pitchFamily="34" charset="-128"/>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ea typeface="Yu Gothic UI Semilight" pitchFamily="34" charset="-128"/>
                          <a:cs typeface="Times New Roman" pitchFamily="18" charset="0"/>
                        </a:rPr>
                        <a:t>1</a:t>
                      </a:r>
                      <a:endParaRPr lang="ru-RU" sz="1100" b="0" i="0" u="none" strike="noStrike" dirty="0">
                        <a:solidFill>
                          <a:srgbClr val="000000"/>
                        </a:solidFill>
                        <a:effectLst/>
                        <a:latin typeface="Times New Roman" pitchFamily="18" charset="0"/>
                        <a:ea typeface="Yu Gothic UI Semilight" pitchFamily="34" charset="-128"/>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ea typeface="Yu Gothic UI Semilight" pitchFamily="34" charset="-128"/>
                          <a:cs typeface="Times New Roman" pitchFamily="18" charset="0"/>
                        </a:rPr>
                        <a:t>0,113</a:t>
                      </a:r>
                      <a:endParaRPr lang="ru-RU" sz="1100" b="0" i="0" u="none" strike="noStrike" dirty="0">
                        <a:solidFill>
                          <a:srgbClr val="000000"/>
                        </a:solidFill>
                        <a:effectLst/>
                        <a:latin typeface="Times New Roman" pitchFamily="18" charset="0"/>
                        <a:ea typeface="Yu Gothic UI Semilight" pitchFamily="34" charset="-128"/>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ea typeface="Yu Gothic UI Semilight" pitchFamily="34" charset="-128"/>
                          <a:cs typeface="Times New Roman" pitchFamily="18" charset="0"/>
                        </a:rPr>
                        <a:t>9</a:t>
                      </a:r>
                      <a:endParaRPr lang="ru-RU" sz="1100" b="0" i="0" u="none" strike="noStrike" dirty="0">
                        <a:solidFill>
                          <a:srgbClr val="000000"/>
                        </a:solidFill>
                        <a:effectLst/>
                        <a:latin typeface="Times New Roman" pitchFamily="18" charset="0"/>
                        <a:ea typeface="Yu Gothic UI Semilight" pitchFamily="34" charset="-128"/>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ea typeface="Yu Gothic UI Semilight" pitchFamily="34" charset="-128"/>
                          <a:cs typeface="Times New Roman" pitchFamily="18" charset="0"/>
                        </a:rPr>
                        <a:t>0,045</a:t>
                      </a:r>
                      <a:endParaRPr lang="ru-RU" sz="1100" b="0" i="0" u="none" strike="noStrike" dirty="0">
                        <a:solidFill>
                          <a:srgbClr val="000000"/>
                        </a:solidFill>
                        <a:effectLst/>
                        <a:latin typeface="Times New Roman" pitchFamily="18" charset="0"/>
                        <a:ea typeface="Yu Gothic UI Semilight" pitchFamily="34" charset="-128"/>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04 </a:t>
            </a:r>
            <a:r>
              <a:rPr lang="kk-KZ" altLang="ru-RU" sz="1100" b="1" dirty="0" smtClean="0">
                <a:latin typeface="Times New Roman" panose="02020603050405020304" pitchFamily="18" charset="0"/>
                <a:cs typeface="Times New Roman" panose="02020603050405020304" pitchFamily="18" charset="0"/>
              </a:rPr>
              <a:t>мамырға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03 </a:t>
            </a:r>
            <a:r>
              <a:rPr lang="kk-KZ" altLang="ru-RU" sz="1100" b="1" dirty="0" smtClean="0">
                <a:latin typeface="Times New Roman" panose="02020603050405020304" pitchFamily="18" charset="0"/>
                <a:cs typeface="Times New Roman" panose="02020603050405020304" pitchFamily="18" charset="0"/>
              </a:rPr>
              <a:t>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04 </a:t>
            </a:r>
            <a:r>
              <a:rPr lang="kk-KZ" altLang="ru-RU" sz="1100" b="1" dirty="0" smtClean="0">
                <a:latin typeface="Times New Roman" panose="02020603050405020304" pitchFamily="18" charset="0"/>
                <a:cs typeface="Times New Roman" panose="02020603050405020304" pitchFamily="18" charset="0"/>
              </a:rPr>
              <a:t>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  </a:t>
            </a:r>
            <a:r>
              <a:rPr lang="ru-RU" sz="1100" dirty="0" err="1" smtClean="0">
                <a:solidFill>
                  <a:srgbClr val="000000"/>
                </a:solidFill>
                <a:latin typeface="Times New Roman"/>
              </a:rPr>
              <a:t>Көшпелі</a:t>
            </a:r>
            <a:r>
              <a:rPr lang="ru-RU" sz="1100" dirty="0" smtClean="0">
                <a:solidFill>
                  <a:srgbClr val="000000"/>
                </a:solidFill>
                <a:latin typeface="Times New Roman"/>
              </a:rPr>
              <a:t> </a:t>
            </a:r>
            <a:r>
              <a:rPr lang="ru-RU" sz="1100" dirty="0" err="1">
                <a:solidFill>
                  <a:srgbClr val="000000"/>
                </a:solidFill>
                <a:latin typeface="Times New Roman"/>
              </a:rPr>
              <a:t>бұлтты</a:t>
            </a:r>
            <a:r>
              <a:rPr lang="ru-RU" sz="1100" dirty="0">
                <a:solidFill>
                  <a:srgbClr val="000000"/>
                </a:solidFill>
                <a:latin typeface="Times New Roman"/>
              </a:rPr>
              <a:t>, </a:t>
            </a:r>
            <a:r>
              <a:rPr lang="ru-RU" sz="1100" dirty="0" smtClean="0">
                <a:solidFill>
                  <a:srgbClr val="000000"/>
                </a:solidFill>
                <a:latin typeface="Times New Roman"/>
              </a:rPr>
              <a:t>жауын-шашынсыз. </a:t>
            </a:r>
            <a:r>
              <a:rPr lang="ru-RU" sz="1100" dirty="0" err="1" smtClean="0">
                <a:solidFill>
                  <a:srgbClr val="000000"/>
                </a:solidFill>
                <a:latin typeface="Times New Roman"/>
              </a:rPr>
              <a:t>Солтүстік-батыстан</a:t>
            </a:r>
            <a:r>
              <a:rPr lang="ru-RU" sz="1100" dirty="0" smtClean="0">
                <a:solidFill>
                  <a:srgbClr val="000000"/>
                </a:solidFill>
                <a:latin typeface="Times New Roman"/>
              </a:rPr>
              <a:t> </a:t>
            </a:r>
            <a:r>
              <a:rPr lang="ru-RU" sz="1100" dirty="0" err="1" smtClean="0">
                <a:solidFill>
                  <a:srgbClr val="000000"/>
                </a:solidFill>
                <a:latin typeface="Times New Roman"/>
              </a:rPr>
              <a:t>соғатын</a:t>
            </a:r>
            <a:r>
              <a:rPr lang="ru-RU" sz="1100" dirty="0" smtClean="0">
                <a:solidFill>
                  <a:srgbClr val="000000"/>
                </a:solidFill>
                <a:latin typeface="Times New Roman"/>
              </a:rPr>
              <a:t>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smtClean="0">
                <a:solidFill>
                  <a:srgbClr val="000000"/>
                </a:solidFill>
                <a:latin typeface="Times New Roman"/>
              </a:rPr>
              <a:t>солтүстік-шығысқа</a:t>
            </a:r>
            <a:r>
              <a:rPr lang="ru-RU" sz="1100" dirty="0" smtClean="0">
                <a:solidFill>
                  <a:srgbClr val="000000"/>
                </a:solidFill>
                <a:latin typeface="Times New Roman"/>
              </a:rPr>
              <a:t> </a:t>
            </a:r>
            <a:r>
              <a:rPr lang="ru-RU" sz="1100" dirty="0" err="1" smtClean="0">
                <a:solidFill>
                  <a:srgbClr val="000000"/>
                </a:solidFill>
                <a:latin typeface="Times New Roman"/>
              </a:rPr>
              <a:t>ауысады</a:t>
            </a:r>
            <a:r>
              <a:rPr lang="ru-RU" sz="1100" dirty="0" smtClean="0">
                <a:solidFill>
                  <a:srgbClr val="000000"/>
                </a:solidFill>
                <a:latin typeface="Times New Roman"/>
              </a:rPr>
              <a:t>, </a:t>
            </a:r>
            <a:r>
              <a:rPr lang="ru-RU" sz="1100" dirty="0" err="1" smtClean="0">
                <a:solidFill>
                  <a:srgbClr val="000000"/>
                </a:solidFill>
                <a:latin typeface="Times New Roman"/>
              </a:rPr>
              <a:t>күші</a:t>
            </a:r>
            <a:r>
              <a:rPr lang="ru-RU" sz="1100" dirty="0" smtClean="0">
                <a:solidFill>
                  <a:srgbClr val="000000"/>
                </a:solidFill>
                <a:latin typeface="Times New Roman"/>
              </a:rPr>
              <a:t> 7-12 м/с</a:t>
            </a:r>
            <a:r>
              <a:rPr lang="ru-RU" sz="1100" dirty="0">
                <a:solidFill>
                  <a:srgbClr val="000000"/>
                </a:solidFill>
                <a:latin typeface="Times New Roman"/>
              </a:rPr>
              <a:t>.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err="1">
                <a:solidFill>
                  <a:srgbClr val="000000"/>
                </a:solidFill>
                <a:latin typeface="Times New Roman"/>
              </a:rPr>
              <a:t>түнде</a:t>
            </a:r>
            <a:r>
              <a:rPr lang="ru-RU" sz="1100" dirty="0">
                <a:solidFill>
                  <a:srgbClr val="000000"/>
                </a:solidFill>
                <a:latin typeface="Times New Roman"/>
              </a:rPr>
              <a:t> </a:t>
            </a:r>
            <a:r>
              <a:rPr lang="ru-RU" sz="1100" dirty="0" smtClean="0">
                <a:solidFill>
                  <a:srgbClr val="000000"/>
                </a:solidFill>
                <a:latin typeface="Times New Roman"/>
              </a:rPr>
              <a:t>3-5, </a:t>
            </a:r>
            <a:r>
              <a:rPr lang="ru-RU" sz="1100" dirty="0" err="1">
                <a:solidFill>
                  <a:srgbClr val="000000"/>
                </a:solidFill>
                <a:latin typeface="Times New Roman"/>
              </a:rPr>
              <a:t>күндіз</a:t>
            </a:r>
            <a:r>
              <a:rPr lang="ru-RU" sz="1100" dirty="0">
                <a:solidFill>
                  <a:srgbClr val="000000"/>
                </a:solidFill>
                <a:latin typeface="Times New Roman"/>
              </a:rPr>
              <a:t> </a:t>
            </a:r>
            <a:r>
              <a:rPr lang="ru-RU" sz="1100" dirty="0" smtClean="0">
                <a:solidFill>
                  <a:srgbClr val="000000"/>
                </a:solidFill>
                <a:latin typeface="Times New Roman"/>
              </a:rPr>
              <a:t>16-18 </a:t>
            </a:r>
            <a:r>
              <a:rPr lang="ru-RU" sz="1100" dirty="0" smtClean="0">
                <a:solidFill>
                  <a:srgbClr val="000000"/>
                </a:solidFill>
                <a:latin typeface="Times New Roman"/>
              </a:rPr>
              <a:t>градус </a:t>
            </a:r>
            <a:r>
              <a:rPr lang="ru-RU" sz="1100" dirty="0" err="1">
                <a:solidFill>
                  <a:srgbClr val="000000"/>
                </a:solidFill>
                <a:latin typeface="Times New Roman"/>
              </a:rPr>
              <a:t>жылы</a:t>
            </a:r>
            <a:r>
              <a:rPr lang="ru-RU" sz="1100" dirty="0" smtClean="0">
                <a:solidFill>
                  <a:srgbClr val="000000"/>
                </a:solidFill>
                <a:latin typeface="Times New Roman"/>
              </a:rPr>
              <a:t>.</a:t>
            </a:r>
          </a:p>
          <a:p>
            <a:pPr lvl="0" algn="just"/>
            <a:endParaRPr lang="ru-RU" sz="1100" dirty="0" smtClean="0">
              <a:solidFill>
                <a:srgbClr val="000000"/>
              </a:solidFill>
              <a:latin typeface="Times New Roman"/>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05 </a:t>
            </a:r>
            <a:r>
              <a:rPr lang="kk-KZ" sz="1100" b="1" dirty="0" smtClean="0">
                <a:solidFill>
                  <a:srgbClr val="000000"/>
                </a:solidFill>
                <a:latin typeface="Times New Roman" pitchFamily="18" charset="0"/>
                <a:cs typeface="Times New Roman" pitchFamily="18" charset="0"/>
                <a:sym typeface="+mn-ea"/>
              </a:rPr>
              <a:t>мамырға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04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a:rPr>
              <a:t>Кө</a:t>
            </a:r>
            <a:r>
              <a:rPr lang="ru-RU" sz="1100" dirty="0" err="1" smtClean="0">
                <a:solidFill>
                  <a:srgbClr val="000000"/>
                </a:solidFill>
                <a:latin typeface="Times New Roman"/>
              </a:rPr>
              <a:t>шпелі</a:t>
            </a:r>
            <a:r>
              <a:rPr lang="ru-RU" sz="1100" dirty="0" smtClean="0">
                <a:solidFill>
                  <a:srgbClr val="000000"/>
                </a:solidFill>
                <a:latin typeface="Times New Roman"/>
              </a:rPr>
              <a:t> </a:t>
            </a:r>
            <a:r>
              <a:rPr lang="ru-RU" sz="1100" dirty="0" err="1" smtClean="0">
                <a:solidFill>
                  <a:srgbClr val="000000"/>
                </a:solidFill>
                <a:latin typeface="Times New Roman"/>
              </a:rPr>
              <a:t>бұлтты</a:t>
            </a:r>
            <a:r>
              <a:rPr lang="ru-RU" sz="1100" dirty="0" smtClean="0">
                <a:solidFill>
                  <a:srgbClr val="000000"/>
                </a:solidFill>
                <a:latin typeface="Times New Roman"/>
              </a:rPr>
              <a:t>, </a:t>
            </a:r>
            <a:r>
              <a:rPr lang="ru-RU" sz="1100" dirty="0" err="1" smtClean="0">
                <a:solidFill>
                  <a:srgbClr val="000000"/>
                </a:solidFill>
                <a:latin typeface="Times New Roman"/>
              </a:rPr>
              <a:t>жаңбыр</a:t>
            </a:r>
            <a:r>
              <a:rPr lang="ru-RU" sz="1100" dirty="0" smtClean="0">
                <a:solidFill>
                  <a:srgbClr val="000000"/>
                </a:solidFill>
                <a:latin typeface="Times New Roman"/>
              </a:rPr>
              <a:t>, </a:t>
            </a:r>
            <a:r>
              <a:rPr lang="ru-RU" sz="1100" dirty="0" err="1" smtClean="0">
                <a:solidFill>
                  <a:srgbClr val="000000"/>
                </a:solidFill>
                <a:latin typeface="Times New Roman"/>
              </a:rPr>
              <a:t>найзағай</a:t>
            </a:r>
            <a:r>
              <a:rPr lang="ru-RU" sz="1100" dirty="0" smtClean="0">
                <a:solidFill>
                  <a:srgbClr val="000000"/>
                </a:solidFill>
                <a:latin typeface="Times New Roman"/>
              </a:rPr>
              <a:t>.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smtClean="0">
                <a:solidFill>
                  <a:srgbClr val="000000"/>
                </a:solidFill>
                <a:latin typeface="Times New Roman"/>
              </a:rPr>
              <a:t>солтүстік-шығыстан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smtClean="0">
                <a:solidFill>
                  <a:srgbClr val="000000"/>
                </a:solidFill>
                <a:latin typeface="Times New Roman"/>
              </a:rPr>
              <a:t>күші</a:t>
            </a:r>
            <a:r>
              <a:rPr lang="ru-RU" sz="1100" dirty="0" smtClean="0">
                <a:solidFill>
                  <a:srgbClr val="000000"/>
                </a:solidFill>
                <a:latin typeface="Times New Roman"/>
              </a:rPr>
              <a:t> 7-12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a:solidFill>
                  <a:srgbClr val="000000"/>
                </a:solidFill>
                <a:latin typeface="Times New Roman"/>
              </a:rPr>
              <a:t> </a:t>
            </a:r>
            <a:r>
              <a:rPr lang="ru-RU" sz="1100" smtClean="0">
                <a:solidFill>
                  <a:srgbClr val="000000"/>
                </a:solidFill>
                <a:latin typeface="Times New Roman"/>
              </a:rPr>
              <a:t>6-8 </a:t>
            </a:r>
            <a:r>
              <a:rPr lang="ru-RU" sz="1100" dirty="0" smtClean="0">
                <a:solidFill>
                  <a:srgbClr val="000000"/>
                </a:solidFill>
                <a:latin typeface="Times New Roman"/>
              </a:rPr>
              <a:t>градус </a:t>
            </a:r>
            <a:r>
              <a:rPr lang="ru-RU" sz="1100" dirty="0" err="1">
                <a:solidFill>
                  <a:srgbClr val="000000"/>
                </a:solidFill>
                <a:latin typeface="Times New Roman"/>
              </a:rPr>
              <a:t>жылы</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04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05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41855</TotalTime>
  <Words>567</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7567</cp:revision>
  <cp:lastPrinted>2021-07-01T03:56:27Z</cp:lastPrinted>
  <dcterms:created xsi:type="dcterms:W3CDTF">2018-03-27T06:03:00Z</dcterms:created>
  <dcterms:modified xsi:type="dcterms:W3CDTF">2026-05-03T06:14:19Z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